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63" r:id="rId5"/>
    <p:sldId id="264" r:id="rId6"/>
    <p:sldId id="261" r:id="rId7"/>
    <p:sldId id="265" r:id="rId8"/>
    <p:sldId id="276" r:id="rId9"/>
    <p:sldId id="287" r:id="rId10"/>
    <p:sldId id="275" r:id="rId11"/>
    <p:sldId id="268" r:id="rId12"/>
    <p:sldId id="297" r:id="rId13"/>
    <p:sldId id="277" r:id="rId14"/>
    <p:sldId id="288" r:id="rId15"/>
    <p:sldId id="286" r:id="rId16"/>
    <p:sldId id="289" r:id="rId17"/>
    <p:sldId id="290" r:id="rId18"/>
    <p:sldId id="291" r:id="rId19"/>
    <p:sldId id="292" r:id="rId20"/>
    <p:sldId id="293" r:id="rId21"/>
    <p:sldId id="295" r:id="rId22"/>
    <p:sldId id="294" r:id="rId23"/>
    <p:sldId id="296" r:id="rId24"/>
    <p:sldId id="279" r:id="rId25"/>
    <p:sldId id="266" r:id="rId26"/>
    <p:sldId id="271" r:id="rId27"/>
    <p:sldId id="267" r:id="rId28"/>
    <p:sldId id="283" r:id="rId2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9" autoAdjust="0"/>
  </p:normalViewPr>
  <p:slideViewPr>
    <p:cSldViewPr>
      <p:cViewPr>
        <p:scale>
          <a:sx n="75" d="100"/>
          <a:sy n="75" d="100"/>
        </p:scale>
        <p:origin x="-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GI\dados%20JIC%202013%20_gr&#225;ficos%202.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GI\dados%20JIC%202013%20_gr&#225;ficos%202.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800" dirty="0"/>
              <a:t>Qual</a:t>
            </a:r>
            <a:r>
              <a:rPr lang="pt-BR" sz="1800" baseline="0" dirty="0"/>
              <a:t> foi o custo médio de aluno do ensino médio no período 2005-2011?</a:t>
            </a:r>
          </a:p>
        </c:rich>
      </c:tx>
      <c:layout>
        <c:manualLayout>
          <c:xMode val="edge"/>
          <c:yMode val="edge"/>
          <c:x val="0.1330503144654088"/>
          <c:y val="4.50001814289342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867946256755622"/>
          <c:y val="0.26"/>
          <c:w val="0.29717015354390103"/>
          <c:h val="0.6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206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Plan1!$A$13:$A$16</c:f>
              <c:strCache>
                <c:ptCount val="4"/>
                <c:pt idx="0">
                  <c:v>Informação Completa (1)</c:v>
                </c:pt>
                <c:pt idx="1">
                  <c:v>Informação Parcial (2)</c:v>
                </c:pt>
                <c:pt idx="2">
                  <c:v>Informação Desconhecida</c:v>
                </c:pt>
                <c:pt idx="3">
                  <c:v>Não Responderam (3)</c:v>
                </c:pt>
              </c:strCache>
            </c:strRef>
          </c:cat>
          <c:val>
            <c:numRef>
              <c:f>Plan1!$B$13:$B$16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ayout>
        <c:manualLayout>
          <c:xMode val="edge"/>
          <c:yMode val="edge"/>
          <c:x val="0.5448119481638185"/>
          <c:y val="0.39"/>
          <c:w val="0.41273632436652918"/>
          <c:h val="0.5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800"/>
              <a:t>Qual foi o custo</a:t>
            </a:r>
            <a:r>
              <a:rPr lang="pt-BR" sz="1800" baseline="0"/>
              <a:t> de um presidiário no período 2005-2011?</a:t>
            </a:r>
          </a:p>
        </c:rich>
      </c:tx>
      <c:layout>
        <c:manualLayout>
          <c:xMode val="edge"/>
          <c:yMode val="edge"/>
          <c:x val="0.14137815919077534"/>
          <c:y val="4.16666666666666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79793034358578"/>
          <c:y val="0.23750096639390622"/>
          <c:w val="0.35505656936509106"/>
          <c:h val="0.6583360121094242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206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Plan1!$A$26:$A$29</c:f>
              <c:strCache>
                <c:ptCount val="4"/>
                <c:pt idx="0">
                  <c:v>Informação Completa (3)</c:v>
                </c:pt>
                <c:pt idx="1">
                  <c:v>Informação Parcial (3)</c:v>
                </c:pt>
                <c:pt idx="2">
                  <c:v>Informação Desconhecida (3)</c:v>
                </c:pt>
                <c:pt idx="3">
                  <c:v>Não Responderam (1)</c:v>
                </c:pt>
              </c:strCache>
            </c:strRef>
          </c:cat>
          <c:val>
            <c:numRef>
              <c:f>Plan1!$B$26:$B$29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932643447861928"/>
          <c:y val="0.33333468967565788"/>
          <c:w val="0.44269711496786668"/>
          <c:h val="0.466668565545921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A4F53F-EDA3-4578-9B31-D25F29D5CC98}" type="datetimeFigureOut">
              <a:rPr lang="pt-BR"/>
              <a:pPr>
                <a:defRPr/>
              </a:pPr>
              <a:t>05/11/2013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F42A6-9472-4E35-A41A-97CB85D5B7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1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Instituto_Brasileiro_de_Geografia_e_Estat%C3%ADstica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t.wikipedia.org/wiki/Anexo:Lista_de_unidades_federativas_do_Brasil_por_popula%C3%A7%C3%A3o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Lembrar de colocar logo da UFRJ!!!!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C851A-80CE-46EF-B039-61211A4E15E3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A GI implica em métodos, ferramentas e técnicas de uma variedade de funções orientadas para informação em uma organização</a:t>
            </a:r>
            <a:endParaRPr lang="pt-BR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pt-BR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t-BR" smtClean="0">
                <a:solidFill>
                  <a:srgbClr val="FF0000"/>
                </a:solidFill>
              </a:rPr>
              <a:t>Os grupos envolvidos no gerenciamento da informação são muitos e distintos e há necessidade de cooperação interfuncional entre eles” - </a:t>
            </a:r>
            <a:r>
              <a:rPr lang="pt-BR" smtClean="0"/>
              <a:t>DAVEMPORT, Thomas H. </a:t>
            </a:r>
            <a:r>
              <a:rPr lang="pt-BR" b="1" smtClean="0"/>
              <a:t>Ecologia da informação</a:t>
            </a:r>
            <a:r>
              <a:rPr lang="pt-BR" smtClean="0"/>
              <a:t>. São Paulo: Futura, 1998.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>
                <a:solidFill>
                  <a:srgbClr val="FF0000"/>
                </a:solidFill>
              </a:rPr>
              <a:t>Exemplo de funções orientadas para a informação – criação, coleta, cruzamento, arquivamento, categorização, classificação, disseminação, descarte.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>
                <a:solidFill>
                  <a:srgbClr val="FF0000"/>
                </a:solidFill>
              </a:rPr>
              <a:t>(Função nas ciências sociais) - A organização é concebida como uma totalidade, como um organismo, cujas partes ou elementos constitutivos </a:t>
            </a:r>
            <a:r>
              <a:rPr lang="pt-BR" b="1" smtClean="0">
                <a:solidFill>
                  <a:srgbClr val="FF0000"/>
                </a:solidFill>
              </a:rPr>
              <a:t>só se definem pela função (tipo de atividade) que exercem no seu conjunto</a:t>
            </a:r>
            <a:r>
              <a:rPr lang="pt-BR" smtClean="0">
                <a:solidFill>
                  <a:srgbClr val="FF0000"/>
                </a:solidFill>
              </a:rPr>
              <a:t>. Enciclopédia Britânica, pg. 4996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62DD9-9D4B-4E9C-B76F-E6675891F04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pt-BR" smtClean="0">
                <a:solidFill>
                  <a:srgbClr val="FF0000"/>
                </a:solidFill>
              </a:rPr>
              <a:t>Os grupos profissionais envolvidos no gerenciamento da informação são muitos e distintos e há necessidade de cooperação e coordenação entre eles. Como isto esta sendo feito? 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B74EC-0696-47FF-A682-6085E013871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Colocar um slide seguinte com indicando os 4 estados que não cu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3B201-DD68-46CF-9484-AD6743ECF2D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F42A6-9472-4E35-A41A-97CB85D5B7A9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1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b="1" smtClean="0"/>
              <a:t>População dos estados brasileiros</a:t>
            </a:r>
            <a:r>
              <a:rPr lang="pt-BR" smtClean="0"/>
              <a:t> segundo estimativa de 2013 do </a:t>
            </a:r>
            <a:r>
              <a:rPr lang="pt-BR" smtClean="0">
                <a:hlinkClick r:id="rId3" tooltip="Instituto Brasileiro de Geografia e Estatística"/>
              </a:rPr>
              <a:t>Instituto Brasileiro de Geografia e Estatística</a:t>
            </a:r>
            <a:r>
              <a:rPr lang="pt-BR" smtClean="0"/>
              <a:t> (IBGE) </a:t>
            </a:r>
            <a:r>
              <a:rPr lang="pt-BR" baseline="30000" smtClean="0">
                <a:hlinkClick r:id="rId4"/>
              </a:rPr>
              <a:t>1</a:t>
            </a:r>
            <a:r>
              <a:rPr lang="pt-BR" baseline="30000" smtClean="0"/>
              <a:t> ma avaliação </a:t>
            </a:r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FCA26-5EF7-4E2E-BD38-D3072D427138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- Se alguem perguntar, você comenta insto - Estudos anteriores do  obgi  sublinhavam</a:t>
            </a:r>
            <a:r>
              <a:rPr lang="pt-BR" b="1" smtClean="0"/>
              <a:t>  desafios decorrentes do pouco tempo para regulamentação da LAI e baixo padrão de organização informacional</a:t>
            </a:r>
          </a:p>
          <a:p>
            <a:pPr eaLnBrk="1" hangingPunct="1"/>
            <a:r>
              <a:rPr lang="pt-BR" smtClean="0"/>
              <a:t>- O comunicado “Emprego Público no Brasil: Comparação Internacional e Evolução”, divulgado em 2009, mostra que o setor público do Brasil possuía, em 2005, 10,7% do total da população empregada. Nos EUA, “a mais importante economia capitalista”, como destaca o documento, o mesmo índice em 2005 era de 14,8%. Países com a tradição socialdemocrata do “Estado de Bem Estar Social”, como Dinamarca (39,2%), Suécia (30%), França (24,9%), Finlândia (23,4%), Canadá (16,3%) e Alemanha (14,7%) também estão à frente do Brasil neste item. - See more at: http://www.pt.org.br/noticias/view/ipea_mostra_que_lula_recompos_e_republicanizou_o_estado_afirmam_petistas#sthash.99sxv6NH.dpuf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- O acesso às informações não implica apenas em tê-las, mas também em organizá-las.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D2EA8-2537-4698-89D8-2BF85E76127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F42A6-9472-4E35-A41A-97CB85D5B7A9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her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04E5-739C-4FF1-AE74-22C407EA61EB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5088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52CBE1-6CDD-43D3-A1B5-F9E7CC2D5E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6A57-AFEB-49A4-BE49-E839A9016EE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45F8-EE96-44B6-829A-144613079FB6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7554-5DB7-4976-8546-D5F27DFEF9E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7A9F-AEED-4E42-9CF4-19A54883623E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4B52-1BC6-4209-9765-4A3F7B1216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AF28-3518-48B0-947F-B6DB93BC8201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pher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9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8397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4023-A8C3-4150-8C49-43ED77A63CD9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116388" y="64008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2401-9C95-4AC6-8E83-9C3E6F2375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8382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170B-7C49-43FA-A339-C187A2C899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9FB0-D5D2-4925-A5C5-D13C24DBB5BD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D4D3-7094-4805-9180-6FA22FA4C0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5130-536C-405F-8F56-B2A513C40DF3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35BB-2EB0-4A99-94B0-6388F1AA07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86DC-5D0D-45D5-AAF9-DBCE385983DA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AC23-3827-4801-B828-DF13E09CE2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8529-86B1-4D95-AFC2-94BD26C1558B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AC53-531D-40C2-86F0-CADCE2A5BD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29DE-0167-4D99-8018-8C640F49A02E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9873-1952-4FC7-8DEC-965E3334CE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1826-4574-46EC-BFF2-FF4F82D1AD83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572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80742-83F2-49D7-9E07-FE545D5847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1AB2B-0AF8-4097-80EB-645E8AB560E8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gi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40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?pid=S0100-19652007000100001&amp;script=sci_arttext&amp;tl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fdc.pgr.mpf.mp.br/atuacao-e-conteudos-de-apoio/publicacoes/acesso-a-informacao/sumario-executivo-pesquisa-diagnostico-sobre-valores-conhecimento-e-cultura-de-acesso-a-informacao-publica-no-poder-executivo-federal-brasileiro-2013-coordenacao-professor-phd-roberto-damatt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ítulo 1"/>
          <p:cNvSpPr>
            <a:spLocks noGrp="1"/>
          </p:cNvSpPr>
          <p:nvPr>
            <p:ph type="subTitle" idx="1"/>
          </p:nvPr>
        </p:nvSpPr>
        <p:spPr>
          <a:xfrm>
            <a:off x="1042988" y="3581400"/>
            <a:ext cx="5357812" cy="2727325"/>
          </a:xfrm>
        </p:spPr>
        <p:txBody>
          <a:bodyPr/>
          <a:lstStyle/>
          <a:p>
            <a:pPr eaLnBrk="1" hangingPunct="1"/>
            <a:r>
              <a:rPr lang="pt-BR" sz="2000" dirty="0" smtClean="0"/>
              <a:t>Bolsista PIBIC/UFRJ:Vinicius Cunha Ferreira</a:t>
            </a:r>
          </a:p>
          <a:p>
            <a:pPr eaLnBrk="1" hangingPunct="1"/>
            <a:r>
              <a:rPr lang="pt-BR" sz="2000" dirty="0" smtClean="0"/>
              <a:t>Orientadoras: Ana Maria Barcellos Malin Alessandra Morgado Ramiro de Lima</a:t>
            </a:r>
          </a:p>
          <a:p>
            <a:pPr eaLnBrk="1" hangingPunct="1"/>
            <a:r>
              <a:rPr lang="pt-BR" sz="2000" dirty="0" smtClean="0"/>
              <a:t>Digo Moreira -Mestrando IBICT</a:t>
            </a:r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1600" b="1" dirty="0" smtClean="0"/>
          </a:p>
          <a:p>
            <a:pPr eaLnBrk="1" hangingPunct="1"/>
            <a:r>
              <a:rPr lang="pt-BR" sz="1600" dirty="0" smtClean="0"/>
              <a:t>Grupo de Pesquisa:</a:t>
            </a:r>
          </a:p>
          <a:p>
            <a:pPr eaLnBrk="1" hangingPunct="1"/>
            <a:r>
              <a:rPr lang="pt-BR" sz="1600" dirty="0" smtClean="0"/>
              <a:t>“Estudos sobre Gestão e Políticas Públicas de Informação</a:t>
            </a:r>
            <a:endParaRPr lang="pt-BR" sz="20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447800"/>
            <a:ext cx="6400800" cy="2133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/>
              <a:t>Lei de Acesso a Informação: desafios de regulamentação e aplicação nas Unidades da Federação</a:t>
            </a:r>
          </a:p>
        </p:txBody>
      </p:sp>
      <p:pic>
        <p:nvPicPr>
          <p:cNvPr id="14339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460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014413" y="1989138"/>
            <a:ext cx="604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/>
              <a:t>Qual o custo médio de um aluno no ensino médio no período 2005 - 2011?</a:t>
            </a:r>
          </a:p>
        </p:txBody>
      </p:sp>
      <p:pic>
        <p:nvPicPr>
          <p:cNvPr id="23558" name="Picture 6" descr="Pernambu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995613"/>
            <a:ext cx="1349375" cy="94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2" name="Picture 10" descr="09-04-2013_Bandeira-do-Par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995613"/>
            <a:ext cx="1349375" cy="94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Picture 2" descr="Observatório de Gestão da Informação"/>
          <p:cNvPicPr>
            <a:picLocks noChangeAspect="1" noChangeArrowheads="1"/>
          </p:cNvPicPr>
          <p:nvPr/>
        </p:nvPicPr>
        <p:blipFill>
          <a:blip r:embed="rId4"/>
          <a:srcRect r="72221"/>
          <a:stretch>
            <a:fillRect/>
          </a:stretch>
        </p:blipFill>
        <p:spPr bwMode="auto">
          <a:xfrm>
            <a:off x="250825" y="214313"/>
            <a:ext cx="1123447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1914438" y="116632"/>
            <a:ext cx="4740449" cy="2035696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Não cumpriram o prazo da LAI</a:t>
            </a:r>
            <a:endParaRPr lang="pt-BR" sz="3600" dirty="0"/>
          </a:p>
        </p:txBody>
      </p:sp>
      <p:sp>
        <p:nvSpPr>
          <p:cNvPr id="26630" name="CaixaDeTexto 10"/>
          <p:cNvSpPr txBox="1">
            <a:spLocks noChangeArrowheads="1"/>
          </p:cNvSpPr>
          <p:nvPr/>
        </p:nvSpPr>
        <p:spPr bwMode="auto">
          <a:xfrm>
            <a:off x="1036638" y="4297363"/>
            <a:ext cx="604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/>
              <a:t>Qual o custo médio de um presidiário no período 2005 - 2011?</a:t>
            </a:r>
          </a:p>
        </p:txBody>
      </p:sp>
      <p:pic>
        <p:nvPicPr>
          <p:cNvPr id="12" name="Picture 8" descr="1212_esa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0575" y="5072063"/>
            <a:ext cx="1312863" cy="94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0" descr="09-04-2013_Bandeira-do-Par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113" y="5087938"/>
            <a:ext cx="1349375" cy="94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8" descr="1212_esa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2997200"/>
            <a:ext cx="1314450" cy="94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4" name="CaixaDeTexto 1"/>
          <p:cNvSpPr txBox="1">
            <a:spLocks noChangeArrowheads="1"/>
          </p:cNvSpPr>
          <p:nvPr/>
        </p:nvSpPr>
        <p:spPr bwMode="auto">
          <a:xfrm>
            <a:off x="1438275" y="3940175"/>
            <a:ext cx="54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PE</a:t>
            </a:r>
          </a:p>
        </p:txBody>
      </p:sp>
      <p:sp>
        <p:nvSpPr>
          <p:cNvPr id="26635" name="CaixaDeTexto 2"/>
          <p:cNvSpPr txBox="1">
            <a:spLocks noChangeArrowheads="1"/>
          </p:cNvSpPr>
          <p:nvPr/>
        </p:nvSpPr>
        <p:spPr bwMode="auto">
          <a:xfrm>
            <a:off x="3565525" y="3957638"/>
            <a:ext cx="495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ES</a:t>
            </a:r>
          </a:p>
        </p:txBody>
      </p:sp>
      <p:sp>
        <p:nvSpPr>
          <p:cNvPr id="26636" name="CaixaDeTexto 3"/>
          <p:cNvSpPr txBox="1">
            <a:spLocks noChangeArrowheads="1"/>
          </p:cNvSpPr>
          <p:nvPr/>
        </p:nvSpPr>
        <p:spPr bwMode="auto">
          <a:xfrm>
            <a:off x="5918200" y="3957638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PR</a:t>
            </a:r>
          </a:p>
        </p:txBody>
      </p:sp>
      <p:sp>
        <p:nvSpPr>
          <p:cNvPr id="26637" name="CaixaDeTexto 4"/>
          <p:cNvSpPr txBox="1">
            <a:spLocks noChangeArrowheads="1"/>
          </p:cNvSpPr>
          <p:nvPr/>
        </p:nvSpPr>
        <p:spPr bwMode="auto">
          <a:xfrm>
            <a:off x="3565525" y="60325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ES</a:t>
            </a:r>
          </a:p>
        </p:txBody>
      </p:sp>
      <p:sp>
        <p:nvSpPr>
          <p:cNvPr id="26638" name="CaixaDeTexto 5"/>
          <p:cNvSpPr txBox="1">
            <a:spLocks noChangeArrowheads="1"/>
          </p:cNvSpPr>
          <p:nvPr/>
        </p:nvSpPr>
        <p:spPr bwMode="auto">
          <a:xfrm>
            <a:off x="5918200" y="6032500"/>
            <a:ext cx="66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PR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14290"/>
            <a:ext cx="1143008" cy="1382147"/>
          </a:xfrm>
          <a:prstGeom prst="rect">
            <a:avLst/>
          </a:prstGeom>
        </p:spPr>
      </p:pic>
      <p:sp>
        <p:nvSpPr>
          <p:cNvPr id="18" name="Espaço Reservado para Data 1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224BD7C-DE44-4849-A401-EA271002D7F7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B170B-7C49-43FA-A339-C187A2C899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ixaDeTexto 5"/>
          <p:cNvSpPr txBox="1">
            <a:spLocks noChangeArrowheads="1"/>
          </p:cNvSpPr>
          <p:nvPr/>
        </p:nvSpPr>
        <p:spPr bwMode="auto">
          <a:xfrm>
            <a:off x="2123728" y="377826"/>
            <a:ext cx="40324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/>
              <a:t>Quanto ao Conteúdo</a:t>
            </a:r>
            <a:r>
              <a:rPr lang="pt-BR" sz="2400" b="1" dirty="0"/>
              <a:t>: </a:t>
            </a:r>
            <a:r>
              <a:rPr lang="pt-BR" sz="1800" dirty="0"/>
              <a:t>conhecimento do assunto </a:t>
            </a:r>
            <a:endParaRPr lang="pt-BR" sz="2400" dirty="0"/>
          </a:p>
        </p:txBody>
      </p:sp>
      <p:pic>
        <p:nvPicPr>
          <p:cNvPr id="27650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334097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68" y="10745"/>
            <a:ext cx="1172650" cy="1417991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98186C-2DA7-4FAC-841E-66C74E52F500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B170B-7C49-43FA-A339-C187A2C899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027098"/>
              </p:ext>
            </p:extLst>
          </p:nvPr>
        </p:nvGraphicFramePr>
        <p:xfrm>
          <a:off x="827584" y="1916832"/>
          <a:ext cx="707440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ixaDeTexto 5"/>
          <p:cNvSpPr txBox="1">
            <a:spLocks noChangeArrowheads="1"/>
          </p:cNvSpPr>
          <p:nvPr/>
        </p:nvSpPr>
        <p:spPr bwMode="auto">
          <a:xfrm>
            <a:off x="2123728" y="377826"/>
            <a:ext cx="40324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/>
              <a:t>Quanto ao Conteúdo</a:t>
            </a:r>
            <a:r>
              <a:rPr lang="pt-BR" sz="2400" b="1" dirty="0"/>
              <a:t>: </a:t>
            </a:r>
            <a:r>
              <a:rPr lang="pt-BR" sz="1800" dirty="0"/>
              <a:t>conhecimento do assunto </a:t>
            </a:r>
            <a:endParaRPr lang="pt-BR" sz="2400" dirty="0"/>
          </a:p>
        </p:txBody>
      </p:sp>
      <p:pic>
        <p:nvPicPr>
          <p:cNvPr id="27650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334097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68" y="10745"/>
            <a:ext cx="1172650" cy="1417991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98186C-2DA7-4FAC-841E-66C74E52F500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B170B-7C49-43FA-A339-C187A2C899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970544"/>
              </p:ext>
            </p:extLst>
          </p:nvPr>
        </p:nvGraphicFramePr>
        <p:xfrm>
          <a:off x="1331640" y="1772816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4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1014413" y="1989138"/>
            <a:ext cx="604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/>
              <a:t>Qual o custo médio de um aluno no ensino médio no período 2005 - 2011?</a:t>
            </a:r>
          </a:p>
        </p:txBody>
      </p:sp>
      <p:pic>
        <p:nvPicPr>
          <p:cNvPr id="28674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123447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2526774" y="131750"/>
            <a:ext cx="4379378" cy="1857388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Respostas completas </a:t>
            </a:r>
            <a:r>
              <a:rPr lang="pt-BR" sz="3100" dirty="0" smtClean="0"/>
              <a:t>conhecimento do assunto</a:t>
            </a:r>
            <a:endParaRPr lang="pt-BR" sz="2700" strike="sngStrike" dirty="0"/>
          </a:p>
        </p:txBody>
      </p:sp>
      <p:sp>
        <p:nvSpPr>
          <p:cNvPr id="28676" name="CaixaDeTexto 10"/>
          <p:cNvSpPr txBox="1">
            <a:spLocks noChangeArrowheads="1"/>
          </p:cNvSpPr>
          <p:nvPr/>
        </p:nvSpPr>
        <p:spPr bwMode="auto">
          <a:xfrm>
            <a:off x="1036638" y="4297363"/>
            <a:ext cx="604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/>
              <a:t>Qual o custo médio de um presidiário no período 2005 - 2011?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2995613"/>
            <a:ext cx="1346200" cy="94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013325"/>
            <a:ext cx="1347787" cy="94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62275"/>
            <a:ext cx="1366838" cy="9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5037138"/>
            <a:ext cx="1368425" cy="960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5013325"/>
            <a:ext cx="1368425" cy="95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8682" name="CaixaDeTexto 1"/>
          <p:cNvSpPr txBox="1">
            <a:spLocks noChangeArrowheads="1"/>
          </p:cNvSpPr>
          <p:nvPr/>
        </p:nvSpPr>
        <p:spPr bwMode="auto">
          <a:xfrm>
            <a:off x="1476375" y="400526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SP</a:t>
            </a:r>
          </a:p>
        </p:txBody>
      </p:sp>
      <p:sp>
        <p:nvSpPr>
          <p:cNvPr id="28683" name="CaixaDeTexto 2"/>
          <p:cNvSpPr txBox="1">
            <a:spLocks noChangeArrowheads="1"/>
          </p:cNvSpPr>
          <p:nvPr/>
        </p:nvSpPr>
        <p:spPr bwMode="auto">
          <a:xfrm>
            <a:off x="3419475" y="3940175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MG</a:t>
            </a:r>
          </a:p>
        </p:txBody>
      </p:sp>
      <p:sp>
        <p:nvSpPr>
          <p:cNvPr id="28684" name="CaixaDeTexto 3"/>
          <p:cNvSpPr txBox="1">
            <a:spLocks noChangeArrowheads="1"/>
          </p:cNvSpPr>
          <p:nvPr/>
        </p:nvSpPr>
        <p:spPr bwMode="auto">
          <a:xfrm>
            <a:off x="1547813" y="5997575"/>
            <a:ext cx="576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SP</a:t>
            </a:r>
          </a:p>
        </p:txBody>
      </p:sp>
      <p:sp>
        <p:nvSpPr>
          <p:cNvPr id="28685" name="CaixaDeTexto 4"/>
          <p:cNvSpPr txBox="1">
            <a:spLocks noChangeArrowheads="1"/>
          </p:cNvSpPr>
          <p:nvPr/>
        </p:nvSpPr>
        <p:spPr bwMode="auto">
          <a:xfrm>
            <a:off x="3492500" y="6092825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MG</a:t>
            </a:r>
          </a:p>
        </p:txBody>
      </p:sp>
      <p:sp>
        <p:nvSpPr>
          <p:cNvPr id="28686" name="CaixaDeTexto 5"/>
          <p:cNvSpPr txBox="1">
            <a:spLocks noChangeArrowheads="1"/>
          </p:cNvSpPr>
          <p:nvPr/>
        </p:nvSpPr>
        <p:spPr bwMode="auto">
          <a:xfrm>
            <a:off x="5795963" y="6092825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RS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214290"/>
            <a:ext cx="1004304" cy="1214423"/>
          </a:xfrm>
          <a:prstGeom prst="rect">
            <a:avLst/>
          </a:prstGeom>
        </p:spPr>
      </p:pic>
      <p:sp>
        <p:nvSpPr>
          <p:cNvPr id="17" name="Espaço Reservado para Data 1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828CC0-E5FA-4045-AE9C-D3488A13F467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B170B-7C49-43FA-A339-C187A2C899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4"/>
            <a:ext cx="1106465" cy="11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285728"/>
            <a:ext cx="1101624" cy="133210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95736" y="404664"/>
            <a:ext cx="4032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Quanto ao </a:t>
            </a:r>
            <a:r>
              <a:rPr lang="pt-BR" sz="2800" b="1" dirty="0" smtClean="0"/>
              <a:t>Conteúdo</a:t>
            </a:r>
            <a:r>
              <a:rPr lang="pt-BR" sz="1600" b="1" dirty="0" smtClean="0"/>
              <a:t> </a:t>
            </a:r>
          </a:p>
          <a:p>
            <a:r>
              <a:rPr lang="pt-BR" sz="1600" b="1" dirty="0" smtClean="0"/>
              <a:t>Quadro síntese</a:t>
            </a:r>
            <a:r>
              <a:rPr lang="pt-BR" sz="1800" dirty="0" smtClean="0"/>
              <a:t> </a:t>
            </a:r>
            <a:endParaRPr lang="pt-BR" sz="1800" dirty="0"/>
          </a:p>
          <a:p>
            <a:endParaRPr lang="pt-BR" dirty="0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01490"/>
              </p:ext>
            </p:extLst>
          </p:nvPr>
        </p:nvGraphicFramePr>
        <p:xfrm>
          <a:off x="1068388" y="1617663"/>
          <a:ext cx="72834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Planilha" r:id="rId5" imgW="4981489" imgH="2743335" progId="Excel.Sheet.12">
                  <p:embed/>
                </p:oleObj>
              </mc:Choice>
              <mc:Fallback>
                <p:oleObj name="Planilha" r:id="rId5" imgW="4981489" imgH="2743335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617663"/>
                        <a:ext cx="728345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00100" y="5715016"/>
            <a:ext cx="669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Legendas: </a:t>
            </a:r>
            <a:r>
              <a:rPr lang="pt-BR" dirty="0" smtClean="0"/>
              <a:t>IC </a:t>
            </a:r>
            <a:r>
              <a:rPr lang="pt-BR" dirty="0" smtClean="0"/>
              <a:t>– </a:t>
            </a:r>
            <a:r>
              <a:rPr lang="pt-BR" dirty="0" smtClean="0"/>
              <a:t>Informação</a:t>
            </a:r>
            <a:r>
              <a:rPr lang="pt-BR" dirty="0" smtClean="0"/>
              <a:t> </a:t>
            </a:r>
            <a:r>
              <a:rPr lang="pt-BR" dirty="0" smtClean="0"/>
              <a:t>Completa; </a:t>
            </a:r>
            <a:r>
              <a:rPr lang="pt-BR" dirty="0" smtClean="0"/>
              <a:t>IP </a:t>
            </a:r>
            <a:r>
              <a:rPr lang="pt-BR" dirty="0" smtClean="0"/>
              <a:t>– </a:t>
            </a:r>
            <a:r>
              <a:rPr lang="pt-BR" dirty="0" smtClean="0"/>
              <a:t>Informação</a:t>
            </a:r>
            <a:r>
              <a:rPr lang="pt-BR" dirty="0" smtClean="0"/>
              <a:t> </a:t>
            </a:r>
            <a:r>
              <a:rPr lang="pt-BR" dirty="0" smtClean="0"/>
              <a:t>Parcial; </a:t>
            </a:r>
            <a:r>
              <a:rPr lang="pt-BR" dirty="0" smtClean="0"/>
              <a:t>ID</a:t>
            </a:r>
            <a:r>
              <a:rPr lang="pt-BR" dirty="0" smtClean="0"/>
              <a:t> </a:t>
            </a:r>
            <a:r>
              <a:rPr lang="pt-BR" dirty="0" smtClean="0"/>
              <a:t>– </a:t>
            </a:r>
            <a:r>
              <a:rPr lang="pt-BR" dirty="0" smtClean="0"/>
              <a:t>Informação Desconhecida; </a:t>
            </a:r>
          </a:p>
          <a:p>
            <a:r>
              <a:rPr lang="pt-BR" dirty="0" smtClean="0"/>
              <a:t>NR- Não Respondeu</a:t>
            </a:r>
          </a:p>
          <a:p>
            <a:endParaRPr lang="pt-BR" dirty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208C93D-BE43-4492-9E2B-9CBF5FEB54E9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B170B-7C49-43FA-A339-C187A2C899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5696" y="33265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Respostas</a:t>
            </a:r>
            <a:endParaRPr lang="pt-BR" sz="4000" dirty="0"/>
          </a:p>
        </p:txBody>
      </p:sp>
      <p:pic>
        <p:nvPicPr>
          <p:cNvPr id="6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263880" cy="128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214313"/>
            <a:ext cx="1186388" cy="143460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0825" y="4273064"/>
            <a:ext cx="85822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47864" y="114147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 smtClean="0"/>
              <a:t>Bahia</a:t>
            </a:r>
            <a:endParaRPr lang="pt-BR" sz="2000" u="sng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207028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Qual o custo médio de um aluno do ensino médio no período 2005-2011?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2" y="2462599"/>
            <a:ext cx="8454996" cy="37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Data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0B3C8C-A3C7-4F58-8DA6-480917E691E5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B4B52-1BC6-4209-9765-4A3F7B1216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123447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214290"/>
            <a:ext cx="1114950" cy="13482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03848" y="46424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 smtClean="0"/>
              <a:t>Bahia</a:t>
            </a:r>
            <a:endParaRPr lang="pt-BR" sz="3200" u="sng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4575" y="1844824"/>
            <a:ext cx="6451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F97EC28-297B-47FF-8BC2-551E659E4190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B4B52-1BC6-4209-9765-4A3F7B1216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888"/>
            <a:ext cx="8029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106465" cy="11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214314"/>
            <a:ext cx="1114950" cy="13482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03848" y="54868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 smtClean="0"/>
              <a:t>Ceará</a:t>
            </a:r>
            <a:endParaRPr lang="pt-BR" sz="32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33" r="-424" b="28046"/>
          <a:stretch/>
        </p:blipFill>
        <p:spPr bwMode="auto">
          <a:xfrm>
            <a:off x="1428728" y="3571876"/>
            <a:ext cx="5112568" cy="25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5575"/>
            <a:ext cx="698547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11325" y="1484784"/>
            <a:ext cx="451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aluno do ensino médio no período 2005-2011? 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4282" y="3357562"/>
            <a:ext cx="842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DEC0C46-4BA4-46B0-9C88-B67D66E9DD42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76470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 smtClean="0"/>
              <a:t>Distrito Federal</a:t>
            </a:r>
            <a:endParaRPr lang="pt-BR" sz="3200" u="sng" dirty="0"/>
          </a:p>
        </p:txBody>
      </p:sp>
      <p:pic>
        <p:nvPicPr>
          <p:cNvPr id="3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123447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14290"/>
            <a:ext cx="1125798" cy="136133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/>
          <a:stretch/>
        </p:blipFill>
        <p:spPr bwMode="auto">
          <a:xfrm>
            <a:off x="1733179" y="1848598"/>
            <a:ext cx="4767647" cy="286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72074"/>
            <a:ext cx="6038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42910" y="471488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134947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aluno do ensino médio no período 2005-2011? </a:t>
            </a:r>
          </a:p>
          <a:p>
            <a:endParaRPr lang="pt-BR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283B7BA-B2CF-46A5-A9C2-B1320B42178B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7784" y="37248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 smtClean="0"/>
              <a:t>Minas Gerais</a:t>
            </a:r>
            <a:endParaRPr lang="pt-BR" sz="3200" u="sng" dirty="0"/>
          </a:p>
        </p:txBody>
      </p:sp>
      <p:pic>
        <p:nvPicPr>
          <p:cNvPr id="3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123447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85728"/>
            <a:ext cx="1063400" cy="1285884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31674"/>
              </p:ext>
            </p:extLst>
          </p:nvPr>
        </p:nvGraphicFramePr>
        <p:xfrm>
          <a:off x="250825" y="2852936"/>
          <a:ext cx="3657599" cy="2755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888"/>
                <a:gridCol w="1029903"/>
                <a:gridCol w="1145406"/>
                <a:gridCol w="991402"/>
              </a:tblGrid>
              <a:tr h="36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Ano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Média Custo Aluno do Estado  -  Ed. Infantil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Média Custo Aluno do Estado  -  Ens. Fundamental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Média Custo Aluno do Estado  -  Ens. Médio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ctr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1998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912,52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962,50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909,67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1999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824,45 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822,71 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717,02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926,51 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965,26 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841,14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2001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917,76 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1.004,04 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866,62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2002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1.430,79 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1.088,45 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907,18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2003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1.557,85 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1.128,01 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901,15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2004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1.619,58 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1.291,29 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1.115,80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2005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1.640,32 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1.583,75 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1.204,91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2006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1.817,94 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1.746,93 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1.314,70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2.124,86 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2.029,63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1.564,18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2008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2.391,68 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2.333,91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2.015,55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2009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2.650,00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2.625,27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2.202,97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443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2010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2.976,29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3.186,37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2.664,66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32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2011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2.247,07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3.780,78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3.157,46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</a:tr>
              <a:tr h="115503">
                <a:tc>
                  <a:txBody>
                    <a:bodyPr/>
                    <a:lstStyle/>
                    <a:p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3688" marR="33688" marT="0" marB="0" anchor="b"/>
                </a:tc>
                <a:tc>
                  <a:txBody>
                    <a:bodyPr/>
                    <a:lstStyle/>
                    <a:p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3688" marR="33688" marT="0" marB="0" anchor="b"/>
                </a:tc>
              </a:tr>
              <a:tr h="12272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Fonte: SICA/ SEE-MG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800">
                        <a:effectLst/>
                        <a:latin typeface="Calibri"/>
                      </a:endParaRPr>
                    </a:p>
                  </a:txBody>
                  <a:tcPr marL="33688" marR="33688" marT="0" marB="0" anchor="b"/>
                </a:tc>
              </a:tr>
              <a:tr h="12272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Nota: incluindo despesa com inativos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8" marR="3368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800" dirty="0">
                        <a:effectLst/>
                        <a:latin typeface="Calibri"/>
                      </a:endParaRPr>
                    </a:p>
                  </a:txBody>
                  <a:tcPr marL="33688" marR="33688" marT="0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73868"/>
              </p:ext>
            </p:extLst>
          </p:nvPr>
        </p:nvGraphicFramePr>
        <p:xfrm>
          <a:off x="5004048" y="2852936"/>
          <a:ext cx="3570712" cy="2771392"/>
        </p:xfrm>
        <a:graphic>
          <a:graphicData uri="http://schemas.openxmlformats.org/drawingml/2006/table">
            <a:tbl>
              <a:tblPr/>
              <a:tblGrid>
                <a:gridCol w="534392"/>
                <a:gridCol w="1472615"/>
                <a:gridCol w="1563705"/>
              </a:tblGrid>
              <a:tr h="277844">
                <a:tc>
                  <a:txBody>
                    <a:bodyPr/>
                    <a:lstStyle/>
                    <a:p>
                      <a:endParaRPr lang="pt-BR" sz="1800" dirty="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CUSTO PRESO MÉDIO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1546">
                <a:tc>
                  <a:txBody>
                    <a:bodyPr/>
                    <a:lstStyle/>
                    <a:p>
                      <a:r>
                        <a:rPr lang="pt-BR" sz="1800">
                          <a:effectLst/>
                          <a:latin typeface="Times New Roman"/>
                        </a:rPr>
                        <a:t> 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CUSTO MÉDIO ANUAL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CUSTO MÉDIO MENSAL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2005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  <a:latin typeface="Calibri"/>
                        </a:rPr>
                        <a:t>R$ 15.107,90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R$ 1.258,99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2006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  <a:latin typeface="Calibri"/>
                        </a:rPr>
                        <a:t>R$ 14.298,92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R$ 1.191,58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2007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  <a:latin typeface="Calibri"/>
                        </a:rPr>
                        <a:t>R$ 14.202,10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R$ 1.183,51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2008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  <a:latin typeface="Calibri"/>
                        </a:rPr>
                        <a:t>R$ 13.618,36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R$ 1.134,86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2009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  <a:latin typeface="Calibri"/>
                        </a:rPr>
                        <a:t>R$ 13.655,45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R$ 1.137,95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2010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  <a:latin typeface="Calibri"/>
                        </a:rPr>
                        <a:t>R$ 17.645,87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effectLst/>
                          <a:latin typeface="Calibri"/>
                        </a:rPr>
                        <a:t>R$ 1.470,49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844"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effectLst/>
                          <a:latin typeface="Calibri"/>
                        </a:rPr>
                        <a:t>2011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effectLst/>
                          <a:latin typeface="Calibri"/>
                        </a:rPr>
                        <a:t>R$ 18.854,96</a:t>
                      </a:r>
                      <a:endParaRPr lang="pt-BR" sz="180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libri"/>
                        </a:rPr>
                        <a:t>R$ 1.571,25</a:t>
                      </a:r>
                      <a:endParaRPr lang="pt-BR" sz="1800" dirty="0">
                        <a:effectLst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22048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aluno do ensino médio no período 2005-2011? 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32040" y="22048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E60915-EBB8-4795-B0B6-2DB671C87EF0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4313"/>
            <a:ext cx="5257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tângulo 3"/>
          <p:cNvSpPr>
            <a:spLocks noChangeArrowheads="1"/>
          </p:cNvSpPr>
          <p:nvPr/>
        </p:nvSpPr>
        <p:spPr bwMode="auto">
          <a:xfrm>
            <a:off x="781050" y="2276475"/>
            <a:ext cx="66246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Calibri" pitchFamily="34" charset="0"/>
              </a:rPr>
              <a:t>Em 2010, criação na FACC do Observatório da Gestão da Informação</a:t>
            </a:r>
            <a:r>
              <a:rPr lang="pt-BR" sz="2000">
                <a:latin typeface="Calibri" pitchFamily="34" charset="0"/>
              </a:rPr>
              <a:t> (</a:t>
            </a:r>
            <a:r>
              <a:rPr lang="pt-BR" sz="2000">
                <a:latin typeface="Calibri" pitchFamily="34" charset="0"/>
                <a:hlinkClick r:id="rId3"/>
              </a:rPr>
              <a:t>www.obgi.org</a:t>
            </a:r>
            <a:r>
              <a:rPr lang="pt-BR" sz="2000">
                <a:latin typeface="Calibri" pitchFamily="34" charset="0"/>
              </a:rPr>
              <a:t>)</a:t>
            </a:r>
          </a:p>
          <a:p>
            <a:pPr lvl="2"/>
            <a:r>
              <a:rPr lang="pt-BR" sz="1700">
                <a:latin typeface="Calibri" pitchFamily="34" charset="0"/>
              </a:rPr>
              <a:t>Monitorar tendências na web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644900"/>
            <a:ext cx="4994275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364" name="Retângulo 4"/>
          <p:cNvSpPr>
            <a:spLocks noChangeArrowheads="1"/>
          </p:cNvSpPr>
          <p:nvPr/>
        </p:nvSpPr>
        <p:spPr bwMode="auto">
          <a:xfrm>
            <a:off x="590550" y="4221163"/>
            <a:ext cx="25384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latin typeface="Calibri" pitchFamily="34" charset="0"/>
              </a:rPr>
              <a:t>Na fase atual o estudo observa os impactos e as adequações a LAI, tanto da administração pública quanto da sociedade</a:t>
            </a:r>
          </a:p>
          <a:p>
            <a:pPr lvl="1"/>
            <a:r>
              <a:rPr lang="pt-BR" sz="1600" dirty="0">
                <a:latin typeface="Calibri" pitchFamily="34" charset="0"/>
              </a:rPr>
              <a:t>- Cerca de 2000 notícias no período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193381"/>
            <a:ext cx="1348056" cy="1630095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8533B70-9D37-4796-B6D9-9033B2A347FE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193664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85728"/>
            <a:ext cx="1071570" cy="1295763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" y="4005064"/>
            <a:ext cx="8243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03848" y="66569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 smtClean="0"/>
              <a:t>Paraíba</a:t>
            </a:r>
            <a:endParaRPr lang="pt-BR" sz="3200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3573016"/>
            <a:ext cx="77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3" y="2060848"/>
            <a:ext cx="606947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403648" y="141451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aluno do ensino médio no período 2005-2011? </a:t>
            </a:r>
          </a:p>
          <a:p>
            <a:endParaRPr lang="pt-BR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DC662A-E7D3-42E7-98F8-5997567355E5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177903" cy="119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70298"/>
            <a:ext cx="1143008" cy="138214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83768" y="3724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 smtClean="0"/>
              <a:t>Rio Grande do Sul</a:t>
            </a:r>
            <a:endParaRPr lang="pt-BR" sz="3200" u="sn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672408" cy="377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81075" y="1916832"/>
            <a:ext cx="30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aluno do ensino médio no período 2005-2011? </a:t>
            </a:r>
          </a:p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79728"/>
              </p:ext>
            </p:extLst>
          </p:nvPr>
        </p:nvGraphicFramePr>
        <p:xfrm>
          <a:off x="4572000" y="2421057"/>
          <a:ext cx="3924436" cy="391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Planilha" r:id="rId6" imgW="10105837" imgH="8591510" progId="Excel.Sheet.8">
                  <p:embed/>
                </p:oleObj>
              </mc:Choice>
              <mc:Fallback>
                <p:oleObj name="Planilha" r:id="rId6" imgW="10105837" imgH="859151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1057"/>
                        <a:ext cx="3924436" cy="3918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860032" y="182449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4E7CEB2-DAAA-42E1-831A-25613E55C4CE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334097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285728"/>
            <a:ext cx="1122459" cy="13572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67744" y="6206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 smtClean="0"/>
              <a:t>Pernambuco</a:t>
            </a:r>
            <a:endParaRPr lang="pt-BR" sz="32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66" y="1991518"/>
            <a:ext cx="5418348" cy="32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19672" y="137704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5589240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OBS: Não recebemos a resposta da outra pergunta.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FA5C365-83ED-49F1-A256-39B5BEA5212C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85720" y="285728"/>
            <a:ext cx="1177903" cy="11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70298"/>
            <a:ext cx="1214446" cy="14685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07704" y="54868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 smtClean="0"/>
              <a:t>Santa Catarina</a:t>
            </a:r>
            <a:endParaRPr lang="pt-BR" sz="3200" u="sng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2" y="2636913"/>
            <a:ext cx="45285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20608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aluno do ensino médio no período 2005-2011? </a:t>
            </a:r>
          </a:p>
          <a:p>
            <a:endParaRPr lang="pt-B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7062"/>
            <a:ext cx="3960441" cy="26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220072" y="2060848"/>
            <a:ext cx="334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Qual o custo médio de um presidiário no sistema prisional do período 2005-2011?</a:t>
            </a:r>
          </a:p>
          <a:p>
            <a:endParaRPr lang="pt-BR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E60B98-988A-49D0-8F23-C97FF43E3C77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73463"/>
            <a:ext cx="8345488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527871"/>
            <a:ext cx="7599114" cy="185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aixaDeTexto 2"/>
          <p:cNvSpPr txBox="1">
            <a:spLocks noChangeArrowheads="1"/>
          </p:cNvSpPr>
          <p:nvPr/>
        </p:nvSpPr>
        <p:spPr bwMode="auto">
          <a:xfrm>
            <a:off x="2411413" y="333375"/>
            <a:ext cx="3240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u="sng" dirty="0"/>
              <a:t>São Paulo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711324" y="908050"/>
            <a:ext cx="5668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dirty="0" smtClean="0"/>
              <a:t>Qual o custo médio de um aluno do ensino médio no período 2005-2011? </a:t>
            </a:r>
            <a:endParaRPr lang="pt-BR" sz="1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0825" y="3284538"/>
            <a:ext cx="813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Qual o custo médio de um presidiário no sistema prisional do período 2005-2011?</a:t>
            </a:r>
            <a:endParaRPr lang="pt-BR" sz="1400" b="1" dirty="0"/>
          </a:p>
        </p:txBody>
      </p:sp>
      <p:pic>
        <p:nvPicPr>
          <p:cNvPr id="7" name="Picture 2" descr="Observatório de Gestão da Informação"/>
          <p:cNvPicPr>
            <a:picLocks noChangeAspect="1" noChangeArrowheads="1"/>
          </p:cNvPicPr>
          <p:nvPr/>
        </p:nvPicPr>
        <p:blipFill>
          <a:blip r:embed="rId5"/>
          <a:srcRect r="72221"/>
          <a:stretch>
            <a:fillRect/>
          </a:stretch>
        </p:blipFill>
        <p:spPr bwMode="auto">
          <a:xfrm>
            <a:off x="250825" y="165100"/>
            <a:ext cx="1242035" cy="12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165433"/>
            <a:ext cx="1166442" cy="1410484"/>
          </a:xfrm>
          <a:prstGeom prst="rect">
            <a:avLst/>
          </a:prstGeom>
        </p:spPr>
      </p:pic>
      <p:sp>
        <p:nvSpPr>
          <p:cNvPr id="9" name="Espaço Reservado para Data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9E25C38-F70D-40FF-B7F4-FCBF1D124681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335BB-2EB0-4A99-94B0-6388F1AA07A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54025"/>
            <a:ext cx="4833938" cy="1006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Conclusões</a:t>
            </a:r>
            <a:endParaRPr lang="pt-BR" sz="3600" b="1" dirty="0"/>
          </a:p>
        </p:txBody>
      </p:sp>
      <p:pic>
        <p:nvPicPr>
          <p:cNvPr id="32770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177903" cy="11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Espaço Reservado para Conteúdo 2"/>
          <p:cNvSpPr txBox="1">
            <a:spLocks/>
          </p:cNvSpPr>
          <p:nvPr/>
        </p:nvSpPr>
        <p:spPr bwMode="auto">
          <a:xfrm>
            <a:off x="755650" y="3857625"/>
            <a:ext cx="561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endParaRPr lang="pt-B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50" y="1687513"/>
            <a:ext cx="6408738" cy="420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 </a:t>
            </a:r>
            <a:r>
              <a:rPr lang="pt-BR" sz="1800" b="1" dirty="0">
                <a:latin typeface="+mn-lt"/>
              </a:rPr>
              <a:t>Quanto à Regulamentação nos primeiros 10 meses de vigência 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 Apenas 12 unidades da federação, do total de  27 unidades,  haviam criado  regulamentações  próprias</a:t>
            </a:r>
          </a:p>
          <a:p>
            <a:pPr lvl="2"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  mas representando  75% da população, cerca de 150 milhões de brasileiros. 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Destas, apenas o Rio de Janeiro não possuía </a:t>
            </a:r>
            <a:r>
              <a:rPr lang="pt-BR" sz="1800" dirty="0" err="1">
                <a:latin typeface="+mn-lt"/>
              </a:rPr>
              <a:t>e-sic</a:t>
            </a:r>
            <a:r>
              <a:rPr lang="pt-BR" sz="1800" b="1" dirty="0">
                <a:latin typeface="+mn-lt"/>
              </a:rPr>
              <a:t>. </a:t>
            </a:r>
          </a:p>
          <a:p>
            <a:pPr>
              <a:lnSpc>
                <a:spcPct val="125000"/>
              </a:lnSpc>
              <a:spcBef>
                <a:spcPts val="1200"/>
              </a:spcBef>
              <a:buFontTx/>
              <a:buChar char="-"/>
              <a:defRPr/>
            </a:pPr>
            <a:r>
              <a:rPr lang="pt-BR" sz="1800" b="1" dirty="0">
                <a:latin typeface="+mn-lt"/>
              </a:rPr>
              <a:t> Quanto à capacidade de cumprimento à LAI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b="1" dirty="0">
                <a:latin typeface="+mn-lt"/>
              </a:rPr>
              <a:t> </a:t>
            </a:r>
            <a:r>
              <a:rPr lang="pt-BR" sz="1800" dirty="0">
                <a:latin typeface="+mn-lt"/>
              </a:rPr>
              <a:t>Resposta  a um requerimento dentro do prazo  nem sempre representa resposta positiva ao pedido de informação .</a:t>
            </a:r>
            <a:endParaRPr lang="pt-BR" sz="1800" b="1" dirty="0">
              <a:latin typeface="+mn-lt"/>
            </a:endParaRPr>
          </a:p>
          <a:p>
            <a:pPr lvl="2"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 Avaliação  puramente quantitativa – ex. relatórios estatísticos CGU  -  é insuficiente.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214290"/>
            <a:ext cx="1179124" cy="1425819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C09F3C-54AB-403B-9DE1-AEF8C1343236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1928802"/>
            <a:ext cx="7643834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buFontTx/>
              <a:buChar char="-"/>
              <a:defRPr/>
            </a:pPr>
            <a:r>
              <a:rPr lang="pt-BR" sz="1800" b="1" dirty="0">
                <a:latin typeface="+mn-lt"/>
              </a:rPr>
              <a:t> O  cumprimento </a:t>
            </a:r>
            <a:r>
              <a:rPr lang="pt-BR" sz="1800" b="1" dirty="0" smtClean="0">
                <a:latin typeface="+mn-lt"/>
              </a:rPr>
              <a:t> </a:t>
            </a:r>
            <a:r>
              <a:rPr lang="pt-BR" sz="1800" b="1" dirty="0">
                <a:latin typeface="+mn-lt"/>
              </a:rPr>
              <a:t>efetivo  </a:t>
            </a:r>
            <a:r>
              <a:rPr lang="pt-BR" sz="1800" b="1" dirty="0" smtClean="0">
                <a:latin typeface="+mn-lt"/>
              </a:rPr>
              <a:t>do  </a:t>
            </a:r>
            <a:r>
              <a:rPr lang="pt-BR" sz="1800" b="1" dirty="0">
                <a:latin typeface="+mn-lt"/>
              </a:rPr>
              <a:t>acesso à informação pública </a:t>
            </a:r>
            <a:r>
              <a:rPr lang="pt-BR" sz="1800" b="1" dirty="0" smtClean="0">
                <a:latin typeface="+mn-lt"/>
              </a:rPr>
              <a:t> deve levar </a:t>
            </a:r>
            <a:r>
              <a:rPr lang="pt-BR" sz="1800" b="1" dirty="0">
                <a:latin typeface="+mn-lt"/>
              </a:rPr>
              <a:t>em conta: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b="1" dirty="0">
                <a:latin typeface="+mn-lt"/>
              </a:rPr>
              <a:t> </a:t>
            </a:r>
            <a:r>
              <a:rPr lang="pt-BR" sz="1800" dirty="0">
                <a:latin typeface="+mn-lt"/>
              </a:rPr>
              <a:t>processo progressivo de adaptação da administração pública no sentido do conhecimento  sobre si própria e  da transparência  pública;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 tamanho do setor público no Brasil  - cerca 10% da população  ocupada </a:t>
            </a:r>
            <a:endParaRPr lang="pt-BR" sz="1800" dirty="0">
              <a:solidFill>
                <a:srgbClr val="FF0000"/>
              </a:solidFill>
              <a:latin typeface="+mn-lt"/>
            </a:endParaRP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 administração pública  heterogênea, diferentes padrões de formalidade ;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dirty="0">
                <a:latin typeface="+mn-lt"/>
              </a:rPr>
              <a:t>  superação  da cultura  política do segredo  patrimonialista </a:t>
            </a:r>
            <a:r>
              <a:rPr lang="pt-BR" sz="1800" dirty="0" smtClean="0">
                <a:latin typeface="+mn-lt"/>
              </a:rPr>
              <a:t>;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dirty="0" smtClean="0">
                <a:latin typeface="+mn-lt"/>
              </a:rPr>
              <a:t>  </a:t>
            </a:r>
            <a:r>
              <a:rPr lang="pt-BR" sz="1800" dirty="0">
                <a:latin typeface="+mn-lt"/>
              </a:rPr>
              <a:t>uma lei é </a:t>
            </a:r>
            <a:r>
              <a:rPr lang="pt-BR" sz="1800" dirty="0" smtClean="0">
                <a:latin typeface="+mn-lt"/>
              </a:rPr>
              <a:t>sempre um </a:t>
            </a:r>
            <a:r>
              <a:rPr lang="pt-BR" sz="1800" dirty="0">
                <a:latin typeface="+mn-lt"/>
              </a:rPr>
              <a:t>artefato cultural que depende da sociedade onde  </a:t>
            </a:r>
            <a:r>
              <a:rPr lang="pt-BR" sz="1800" dirty="0" smtClean="0">
                <a:latin typeface="+mn-lt"/>
              </a:rPr>
              <a:t>funciona;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pt-BR" sz="1800" dirty="0" smtClean="0">
                <a:latin typeface="+mn-lt"/>
              </a:rPr>
              <a:t>cabendo </a:t>
            </a:r>
            <a:r>
              <a:rPr lang="pt-BR" sz="1800" dirty="0">
                <a:latin typeface="+mn-lt"/>
              </a:rPr>
              <a:t>aos movimentos e forças  da sociedade  brasileira  -  com destaque especial   para  a  academia -  a pressão e a cobrança crítica  por sua  vigência</a:t>
            </a:r>
          </a:p>
        </p:txBody>
      </p:sp>
      <p:pic>
        <p:nvPicPr>
          <p:cNvPr id="34818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053412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11760" y="349796"/>
            <a:ext cx="3392908" cy="10075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Conclusões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14314"/>
            <a:ext cx="1123846" cy="1279534"/>
          </a:xfrm>
          <a:prstGeom prst="rect">
            <a:avLst/>
          </a:prstGeom>
        </p:spPr>
      </p:pic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EF15BC2-CB9A-459F-933D-4087A78D4FD2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B4B52-1BC6-4209-9765-4A3F7B1216F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31840" y="164307"/>
            <a:ext cx="2494260" cy="1585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Bibliografia</a:t>
            </a:r>
            <a:endParaRPr lang="pt-BR" sz="3600" b="1" dirty="0"/>
          </a:p>
        </p:txBody>
      </p:sp>
      <p:pic>
        <p:nvPicPr>
          <p:cNvPr id="36866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4"/>
            <a:ext cx="1106465" cy="11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Espaço Reservado para Conteúdo 2"/>
          <p:cNvSpPr txBox="1">
            <a:spLocks/>
          </p:cNvSpPr>
          <p:nvPr/>
        </p:nvSpPr>
        <p:spPr bwMode="auto">
          <a:xfrm>
            <a:off x="755650" y="3857625"/>
            <a:ext cx="561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endParaRPr lang="pt-B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57224" y="1714488"/>
            <a:ext cx="6102350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BAFFI, M. A. T. MODALIDADES DE PESQUISA:UM ESTUDO INTRODUTÓRIO, Petrópolis, 2002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BRASIL. Controladoria Gerald a União Acesso à Informação Pública: uma introdução à Lei nº 12.527, de 18 de novembro de 2011. Brasília, DF, 2011 Disponível em:&lt;http://www.acessoainformacao.gov.br/acessoainformacaogov/publicacoes/CartilhaAcessoaInformacao.pdf&gt; Acesso em: 9 jul. 2012.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BRASIL. Controladoria Geral da União Acesso à Informação Pública Disponível em:&lt;http://www.acessoainformacao.gov.br/acessoainformacaogov/publicacoes/CartilhaAcessoaInformacao.pdf&gt; Acesso em: 9 jul. 2012.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BRASIL. Controladoria Geral da União Acesso à Informação Pública Disponível em:&lt;http://www.acessoainformacao.gov.br/acessoainformacaogov/publicacoes/CartilhaAcessoaInformacao.pdf&gt; Acesso em: 9 jul. 2012.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BRASIL. Controladoria Gerald a União. Hage: Lei de Acesso a Informação mostrará a outra face da transparência. Brasília, DF, 2011 Disponível em: &lt;http://www.cgu.gov.br/Imprensa/Noticias/2011/noticia06611.asp&gt;. Acesso em: 9 jul. 2012.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BRASIL. Lei nº 12.527, de 18 de novembro de 2011. Regula o acesso a informações previsto no inciso XXXIII do art. 5o, no inciso II do § 3 o do art. 37 e no § 2 do art. 216 da Constituição Federal; altera a Lei nº 8.112, de 11 de dezembro de 1990; revoga a Lei nº11.111, de 5 de maio de 2005, e dispositivos da Lei nº8.159, de 8 de janeiro de 1991; e dá outras providências Diário Oficial [da] União, Brasília, DF,18nov.2011Disponívelem:&lt;http://www.planalto.gov.br/ccivil_03/_Ato2011-2014/2011/Lei/L12527.htm&gt;. Acesso em: 9 jul. 2012.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CASTRO, José Márcio; ABREU, Paulo. Estaremos cegos pelo ciclo da inteligência tradicional? Uma releitura a partir das abordagens de monitoramento ambiental. Ciência da Informação , Brasília, v. 36, n. 1, jan./abr. 2007. Disponível em: &lt;</a:t>
            </a:r>
            <a:r>
              <a:rPr lang="pt-BR" sz="1000" dirty="0">
                <a:hlinkClick r:id="rId3"/>
              </a:rPr>
              <a:t>http://www.scielo.br/scielo.php?pid=S0100-       19652007000100001&amp;script=</a:t>
            </a:r>
            <a:r>
              <a:rPr lang="pt-BR" sz="1000" dirty="0" err="1">
                <a:hlinkClick r:id="rId3"/>
              </a:rPr>
              <a:t>sci_arttext&amp;tlng</a:t>
            </a:r>
            <a:r>
              <a:rPr lang="pt-BR" sz="1000" dirty="0"/>
              <a:t>&gt;.Acesso  em: 12 jul. 2010.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800" dirty="0"/>
          </a:p>
          <a:p>
            <a:pPr>
              <a:buClr>
                <a:schemeClr val="tx2"/>
              </a:buClr>
              <a:defRPr/>
            </a:pPr>
            <a:r>
              <a:rPr lang="pt-BR" sz="1800" dirty="0"/>
              <a:t> </a:t>
            </a:r>
            <a:endParaRPr lang="pt-BR" sz="1800" cap="all" dirty="0"/>
          </a:p>
          <a:p>
            <a:pPr marL="285750" indent="-285750" fontAlgn="auto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14290"/>
            <a:ext cx="1000132" cy="1209379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FB20227-B86F-4880-B2F2-6BE5786B1406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500174"/>
            <a:ext cx="803277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t-BR" dirty="0"/>
              <a:t>CONTAS ABERTAS. [Brasília, DF], 2012. Disponível em:&lt;http://www.contasabertas.com.br&gt;. Acesso em: 9 jul. 2012.</a:t>
            </a:r>
            <a:endParaRPr lang="pt-BR" cap="all" dirty="0"/>
          </a:p>
          <a:p>
            <a:pPr>
              <a:defRPr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cap="all" dirty="0" err="1"/>
              <a:t>DaMATTA</a:t>
            </a:r>
            <a:r>
              <a:rPr lang="pt-BR" sz="1000" cap="all" dirty="0"/>
              <a:t>, ROBERTO. </a:t>
            </a:r>
            <a:r>
              <a:rPr lang="pt-BR" sz="1000" dirty="0"/>
              <a:t>Pesquisa Diagnóstica sobre Valores, Conhecimento e Cultura de Acesso à Informação Pública no Poder Executivo Federal Brasileiro, 2011. Disponível em &lt;</a:t>
            </a:r>
            <a:r>
              <a:rPr lang="pt-BR" sz="1000" u="sng" dirty="0">
                <a:hlinkClick r:id="rId3"/>
              </a:rPr>
              <a:t>http://pfdc.pgr.mpf.mp.br/atuacao-e-conteudos-de-apoio/publicacoes/acesso-a-informacao/sumario-executivo-pesquisa-diagnostico-sobre-valores-conhecimento-e-cultura-de-acesso-a-informacao-publica-no-poder-executivo-federal-brasileiro-2013-coordenacao-professor-phd-roberto-damatta</a:t>
            </a:r>
            <a:r>
              <a:rPr lang="pt-BR" sz="1000" dirty="0"/>
              <a:t>&gt;. Acesso em: 3 set. 2013.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MALIN, A.; SÁ, M.I. </a:t>
            </a:r>
            <a:r>
              <a:rPr lang="pt-BR" sz="1000" b="1" dirty="0"/>
              <a:t>Lei de Acesso a Informação: um estudo comparativo com outros países</a:t>
            </a:r>
            <a:r>
              <a:rPr lang="pt-BR" sz="1000" dirty="0"/>
              <a:t>. ENANCIB: 2012.</a:t>
            </a:r>
          </a:p>
          <a:p>
            <a:pPr marL="285750" indent="-285750"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JARDIM, J.M. </a:t>
            </a:r>
            <a:r>
              <a:rPr lang="pt-BR" sz="1000" b="1" dirty="0"/>
              <a:t>A Lei de Acesso a Informação Pública: dimensões político-informacional</a:t>
            </a:r>
            <a:r>
              <a:rPr lang="pt-BR" sz="1000" dirty="0"/>
              <a:t>. ENANCIB: 2012.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000" dirty="0"/>
              <a:t>OBSERVATÓRIO DE GESTÂO DA INFORMAÇÂO, </a:t>
            </a:r>
            <a:r>
              <a:rPr lang="en-US" sz="1000" dirty="0" err="1"/>
              <a:t>Regulamentação</a:t>
            </a:r>
            <a:r>
              <a:rPr lang="en-US" sz="1000" dirty="0"/>
              <a:t> dos </a:t>
            </a:r>
            <a:r>
              <a:rPr lang="en-US" sz="1000" dirty="0" err="1"/>
              <a:t>Estados</a:t>
            </a:r>
            <a:r>
              <a:rPr lang="en-US" sz="1000" dirty="0"/>
              <a:t> da </a:t>
            </a:r>
            <a:r>
              <a:rPr lang="en-US" sz="1000" dirty="0" err="1"/>
              <a:t>Federação</a:t>
            </a:r>
            <a:r>
              <a:rPr lang="en-US" sz="1000" dirty="0"/>
              <a:t>,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  </a:t>
            </a:r>
            <a:r>
              <a:rPr lang="en-US" sz="1000" dirty="0" err="1"/>
              <a:t>Fev</a:t>
            </a:r>
            <a:r>
              <a:rPr lang="en-US" sz="1000" dirty="0"/>
              <a:t>. 2013.Disponível </a:t>
            </a:r>
            <a:r>
              <a:rPr lang="en-US" sz="1000" dirty="0" err="1"/>
              <a:t>em</a:t>
            </a:r>
            <a:r>
              <a:rPr lang="en-US" sz="1000" dirty="0"/>
              <a:t> http://obgi.org.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000" dirty="0"/>
              <a:t>SNELL, Rick. Freedom of Information Practices. </a:t>
            </a:r>
            <a:r>
              <a:rPr lang="en-US" sz="1000" b="1" dirty="0"/>
              <a:t>Agenda</a:t>
            </a:r>
            <a:r>
              <a:rPr lang="en-US" sz="1000" dirty="0"/>
              <a:t>, v. 13, n. 4, p. 291-307, 2006. </a:t>
            </a:r>
            <a:r>
              <a:rPr lang="pt-BR" sz="1000" dirty="0"/>
              <a:t>Disponível em:&lt;http://www.ricksnell.com.au/Articles/Agenda_2006.pdf&gt;.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9 </a:t>
            </a:r>
            <a:r>
              <a:rPr lang="en-US" sz="1000" dirty="0" err="1"/>
              <a:t>jul.</a:t>
            </a:r>
            <a:r>
              <a:rPr lang="en-US" sz="1000" dirty="0"/>
              <a:t> 2012.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SANTOS, </a:t>
            </a:r>
            <a:r>
              <a:rPr lang="pt-BR" sz="1000" dirty="0" err="1"/>
              <a:t>Antonio</a:t>
            </a:r>
            <a:r>
              <a:rPr lang="pt-BR" sz="1000" dirty="0"/>
              <a:t> Raimundo. /Metodologia científica/: a construção do conhecimento. Rio de Janeiro: DP&amp;A, 1999.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000" dirty="0"/>
              <a:t>TOMAZ, Rogério. </a:t>
            </a:r>
            <a:r>
              <a:rPr lang="pt-BR" sz="1000" b="1" dirty="0"/>
              <a:t>Ipea mostra que Lula recompôs e “republicanizou” o Estado, afirmam petistas. </a:t>
            </a:r>
            <a:r>
              <a:rPr lang="pt-BR" sz="1000" dirty="0"/>
              <a:t>Acesso em Fev.2013 Disponível em http://www.pt.org.br/noticias/view/ipea_mostra_que_lula_recompos_e_republicanizou_o_estado_afirmam_petistas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000" b="1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800" dirty="0"/>
          </a:p>
        </p:txBody>
      </p:sp>
      <p:pic>
        <p:nvPicPr>
          <p:cNvPr id="3" name="Picture 2" descr="Observatório de Gestão da Informação"/>
          <p:cNvPicPr>
            <a:picLocks noChangeAspect="1" noChangeArrowheads="1"/>
          </p:cNvPicPr>
          <p:nvPr/>
        </p:nvPicPr>
        <p:blipFill>
          <a:blip r:embed="rId4"/>
          <a:srcRect r="72221"/>
          <a:stretch>
            <a:fillRect/>
          </a:stretch>
        </p:blipFill>
        <p:spPr bwMode="auto">
          <a:xfrm>
            <a:off x="357158" y="214290"/>
            <a:ext cx="1123447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193382"/>
            <a:ext cx="1021614" cy="1235354"/>
          </a:xfrm>
          <a:prstGeom prst="rect">
            <a:avLst/>
          </a:prstGeom>
        </p:spPr>
      </p:pic>
      <p:sp>
        <p:nvSpPr>
          <p:cNvPr id="5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A6B4896-3D5C-49EE-8035-6BBEFEEA6FBC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exto 2"/>
          <p:cNvSpPr>
            <a:spLocks noGrp="1"/>
          </p:cNvSpPr>
          <p:nvPr>
            <p:ph type="body" sz="quarter" idx="4294967295"/>
          </p:nvPr>
        </p:nvSpPr>
        <p:spPr>
          <a:xfrm>
            <a:off x="1285852" y="2000240"/>
            <a:ext cx="5627688" cy="1320800"/>
          </a:xfrm>
        </p:spPr>
        <p:txBody>
          <a:bodyPr/>
          <a:lstStyle/>
          <a:p>
            <a:pPr>
              <a:buClr>
                <a:srgbClr val="7F7F7F"/>
              </a:buClr>
            </a:pPr>
            <a:r>
              <a:rPr lang="pt-BR" sz="1800" dirty="0" smtClean="0"/>
              <a:t>Com a aprovação da Lei de Acesso a Informação LAI fica regulamentado o direito do cidadão brasileiro saber o que os governos fazem e sabem.</a:t>
            </a:r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71670" y="428604"/>
            <a:ext cx="3864492" cy="116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/>
              <a:t>Introdução</a:t>
            </a:r>
          </a:p>
        </p:txBody>
      </p:sp>
      <p:pic>
        <p:nvPicPr>
          <p:cNvPr id="16387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334097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Espaço Reservado para Conteúdo 2"/>
          <p:cNvSpPr txBox="1">
            <a:spLocks/>
          </p:cNvSpPr>
          <p:nvPr/>
        </p:nvSpPr>
        <p:spPr bwMode="auto">
          <a:xfrm>
            <a:off x="1357290" y="3286124"/>
            <a:ext cx="561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Constituição de 1988 - 23 anos de espera da regulamentação</a:t>
            </a:r>
          </a:p>
          <a:p>
            <a:pPr marL="182563" indent="-182563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inauguração de um novo regime de informação</a:t>
            </a:r>
          </a:p>
          <a:p>
            <a:pPr marL="182563" indent="-182563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grande significado político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193381"/>
            <a:ext cx="1348056" cy="1630095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0AF8CB3-1A94-4685-9C00-F27723FF8B3B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2368550"/>
            <a:ext cx="7489825" cy="4487863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2400" smtClean="0"/>
              <a:t>A LAI também estabelece procedimentos: criação de serviços de informação ao cidadão (SIC) nos órgãos, prazo máximo de 20 dias para a resposta à solicitação de informação (art.10º.) e 180 dias para Estados e Municípios regulamentarem suas regras específicas (art. 45) lei 12.527/2011.</a:t>
            </a:r>
            <a:endParaRPr lang="pt-BR" sz="240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200000"/>
              </a:lnSpc>
              <a:buFont typeface="Wingdings" pitchFamily="2" charset="2"/>
              <a:buNone/>
            </a:pPr>
            <a:endParaRPr lang="pt-BR" sz="1400" smtClean="0"/>
          </a:p>
        </p:txBody>
      </p:sp>
      <p:pic>
        <p:nvPicPr>
          <p:cNvPr id="18434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263880" cy="128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928794" y="928670"/>
            <a:ext cx="4536504" cy="15859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600" b="1" dirty="0" smtClean="0"/>
              <a:t>Introdução</a:t>
            </a:r>
            <a:endParaRPr lang="pt-BR" sz="3600" b="1" dirty="0"/>
          </a:p>
          <a:p>
            <a:pPr fontAlgn="auto">
              <a:spcAft>
                <a:spcPts val="0"/>
              </a:spcAft>
              <a:defRPr/>
            </a:pP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92" y="193382"/>
            <a:ext cx="1139769" cy="1378230"/>
          </a:xfrm>
          <a:prstGeom prst="rect">
            <a:avLst/>
          </a:prstGeom>
        </p:spPr>
      </p:pic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A6B7AF-C009-4DBC-AF92-421E6CB21E77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B4B52-1BC6-4209-9765-4A3F7B1216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334097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Espaço Reservado para Conteúdo 2"/>
          <p:cNvSpPr txBox="1">
            <a:spLocks/>
          </p:cNvSpPr>
          <p:nvPr/>
        </p:nvSpPr>
        <p:spPr bwMode="auto">
          <a:xfrm>
            <a:off x="722313" y="2714625"/>
            <a:ext cx="56165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Monitorar a implantação e o cumprimento da LAI pelas Unidades da Federação durante os primeiros 10 meses de sua vigência (maio 2012/ fevereiro 2013).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193381"/>
            <a:ext cx="1419494" cy="171647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67744" y="764704"/>
            <a:ext cx="407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+mj-lt"/>
              </a:rPr>
              <a:t>Objetivo</a:t>
            </a:r>
            <a:endParaRPr lang="pt-BR" sz="3600" dirty="0">
              <a:latin typeface="+mj-lt"/>
            </a:endParaRP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8B280F-8990-4A90-BE2F-45C3A450B49E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335BB-2EB0-4A99-94B0-6388F1AA07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28439"/>
            <a:ext cx="6280638" cy="8588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Metodologia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12875"/>
            <a:ext cx="7814642" cy="5087938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tx1">
                    <a:lumMod val="85000"/>
                  </a:schemeClr>
                </a:solidFill>
              </a:rPr>
              <a:t>Pesquisa desenvolvido </a:t>
            </a:r>
            <a:r>
              <a:rPr lang="pt-BR" sz="2400" b="1" dirty="0">
                <a:solidFill>
                  <a:schemeClr val="tx1">
                    <a:lumMod val="85000"/>
                  </a:schemeClr>
                </a:solidFill>
              </a:rPr>
              <a:t>em duas etapas</a:t>
            </a:r>
            <a:r>
              <a:rPr lang="pt-BR" sz="24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pt-BR" sz="2400" b="1" dirty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000" dirty="0">
                <a:solidFill>
                  <a:schemeClr val="tx1">
                    <a:lumMod val="85000"/>
                  </a:schemeClr>
                </a:solidFill>
              </a:rPr>
              <a:t>Na primeira, 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foi monitorada a criação das regulamentações estaduais, através de busca permanente e formal de notícias na web (pesquisa exploratória) pelo Observatório de Gestão da Informação. 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pt-BR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600" b="1" dirty="0">
                <a:solidFill>
                  <a:schemeClr val="tx1">
                    <a:lumMod val="85000"/>
                  </a:schemeClr>
                </a:solidFill>
              </a:rPr>
              <a:t>12 </a:t>
            </a:r>
            <a:r>
              <a:rPr lang="pt-BR" sz="1600" b="1" dirty="0" smtClean="0">
                <a:solidFill>
                  <a:schemeClr val="tx1">
                    <a:lumMod val="85000"/>
                  </a:schemeClr>
                </a:solidFill>
              </a:rPr>
              <a:t>iniciativas </a:t>
            </a:r>
            <a:r>
              <a:rPr lang="pt-BR" sz="1600" b="1" dirty="0">
                <a:solidFill>
                  <a:schemeClr val="tx1">
                    <a:lumMod val="85000"/>
                  </a:schemeClr>
                </a:solidFill>
              </a:rPr>
              <a:t>na seguinte sequência: Paraná, Rio Grande do Sul, Rio de Janeiro, São Paulo, Minas Gerais, Paraíba, Ceará, Espírito Santo, </a:t>
            </a:r>
            <a:r>
              <a:rPr lang="pt-BR" sz="1600" b="1" dirty="0" smtClean="0">
                <a:solidFill>
                  <a:schemeClr val="tx1">
                    <a:lumMod val="85000"/>
                  </a:schemeClr>
                </a:solidFill>
              </a:rPr>
              <a:t>Santa Catarina, </a:t>
            </a:r>
            <a:r>
              <a:rPr lang="pt-BR" sz="1600" b="1" dirty="0">
                <a:solidFill>
                  <a:schemeClr val="tx1">
                    <a:lumMod val="85000"/>
                  </a:schemeClr>
                </a:solidFill>
              </a:rPr>
              <a:t>Pernambuco, Distrito Federal, Bahia. </a:t>
            </a:r>
            <a:endParaRPr lang="pt-BR" sz="16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411480" lvl="1" indent="-18288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pt-BR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2100" dirty="0">
                <a:solidFill>
                  <a:schemeClr val="tx1">
                    <a:lumMod val="85000"/>
                  </a:schemeClr>
                </a:solidFill>
              </a:rPr>
              <a:t>Na segunda etapa, entre os dias 5 e 25 de </a:t>
            </a:r>
            <a:r>
              <a:rPr lang="pt-BR" sz="2100" dirty="0" smtClean="0">
                <a:solidFill>
                  <a:schemeClr val="tx1">
                    <a:lumMod val="85000"/>
                  </a:schemeClr>
                </a:solidFill>
              </a:rPr>
              <a:t>fevereiro e uma segunda rodada entre os dias 8 a 25 de maio, foi realizada uma pesquisa de campo para identificar as condições </a:t>
            </a:r>
            <a:r>
              <a:rPr lang="pt-BR" sz="2100" dirty="0">
                <a:solidFill>
                  <a:schemeClr val="tx1">
                    <a:lumMod val="85000"/>
                  </a:schemeClr>
                </a:solidFill>
              </a:rPr>
              <a:t>de cumprimento da LAI nestas unidades, através de duas perguntas dirigidas a todos os 11 </a:t>
            </a:r>
            <a:r>
              <a:rPr lang="pt-BR" sz="2100" dirty="0" err="1">
                <a:solidFill>
                  <a:schemeClr val="tx1">
                    <a:lumMod val="85000"/>
                  </a:schemeClr>
                </a:solidFill>
              </a:rPr>
              <a:t>SIC´s</a:t>
            </a:r>
            <a:r>
              <a:rPr lang="pt-BR" sz="2100" dirty="0">
                <a:solidFill>
                  <a:schemeClr val="tx1">
                    <a:lumMod val="85000"/>
                  </a:schemeClr>
                </a:solidFill>
              </a:rPr>
              <a:t> com acesso on-line (</a:t>
            </a:r>
            <a:r>
              <a:rPr lang="pt-BR" sz="2100" dirty="0" err="1">
                <a:solidFill>
                  <a:schemeClr val="tx1">
                    <a:lumMod val="85000"/>
                  </a:schemeClr>
                </a:solidFill>
              </a:rPr>
              <a:t>e-sic</a:t>
            </a:r>
            <a:r>
              <a:rPr lang="pt-BR" sz="2100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pt-BR" sz="2100" dirty="0">
              <a:solidFill>
                <a:schemeClr val="tx1">
                  <a:lumMod val="85000"/>
                </a:schemeClr>
              </a:solidFill>
            </a:endParaRPr>
          </a:p>
          <a:p>
            <a:pPr marL="708660" lvl="4" indent="-3429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pt-BR" sz="1700" b="1" dirty="0">
                <a:solidFill>
                  <a:schemeClr val="tx1">
                    <a:lumMod val="85000"/>
                  </a:schemeClr>
                </a:solidFill>
              </a:rPr>
              <a:t>Qual é o custo médio de um aluno no ensino médio estadual no período 2005-2011? </a:t>
            </a:r>
            <a:endParaRPr lang="pt-BR" sz="17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708660" lvl="4" indent="-3429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AutoNum type="arabicPeriod"/>
              <a:defRPr/>
            </a:pPr>
            <a:r>
              <a:rPr lang="pt-BR" sz="1700" b="1" dirty="0">
                <a:solidFill>
                  <a:schemeClr val="tx1">
                    <a:lumMod val="85000"/>
                  </a:schemeClr>
                </a:solidFill>
              </a:rPr>
              <a:t>Qual é o custo médio de um presidiário estadual no período 2005-2011</a:t>
            </a:r>
            <a:r>
              <a:rPr lang="pt-BR" sz="1700" dirty="0">
                <a:solidFill>
                  <a:schemeClr val="tx1">
                    <a:lumMod val="85000"/>
                  </a:schemeClr>
                </a:solidFill>
              </a:rPr>
              <a:t>? </a:t>
            </a:r>
            <a:endParaRPr lang="pt-BR" sz="17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1507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263880" cy="128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14" y="193381"/>
            <a:ext cx="1198848" cy="1449669"/>
          </a:xfrm>
          <a:prstGeom prst="rect">
            <a:avLst/>
          </a:prstGeom>
        </p:spPr>
      </p:pic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9B2833-3627-45B4-BCDF-F608763709C8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B4B52-1BC6-4209-9765-4A3F7B1216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96913"/>
            <a:ext cx="5626100" cy="1585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Resultados</a:t>
            </a:r>
            <a:endParaRPr lang="pt-BR" sz="3600" b="1" dirty="0"/>
          </a:p>
        </p:txBody>
      </p:sp>
      <p:pic>
        <p:nvPicPr>
          <p:cNvPr id="23554" name="Picture 2" descr="Observatório de Gestão da Informação"/>
          <p:cNvPicPr>
            <a:picLocks noChangeAspect="1" noChangeArrowheads="1"/>
          </p:cNvPicPr>
          <p:nvPr/>
        </p:nvPicPr>
        <p:blipFill>
          <a:blip r:embed="rId2"/>
          <a:srcRect r="72221"/>
          <a:stretch>
            <a:fillRect/>
          </a:stretch>
        </p:blipFill>
        <p:spPr bwMode="auto">
          <a:xfrm>
            <a:off x="250825" y="214313"/>
            <a:ext cx="1460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Espaço Reservado para Conteúdo 2"/>
          <p:cNvSpPr txBox="1">
            <a:spLocks/>
          </p:cNvSpPr>
          <p:nvPr/>
        </p:nvSpPr>
        <p:spPr bwMode="auto">
          <a:xfrm>
            <a:off x="755650" y="3857625"/>
            <a:ext cx="561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endParaRPr lang="pt-B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68313" y="2852738"/>
            <a:ext cx="60483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 fim de se realizar uma melhor visualização dos dados, as respostas foram divididas e avaliadas segundo dois critérios:</a:t>
            </a:r>
            <a:br>
              <a:rPr lang="pt-BR" sz="1800"/>
            </a:br>
            <a:r>
              <a:rPr lang="pt-BR" sz="1800"/>
              <a:t/>
            </a:r>
            <a:br>
              <a:rPr lang="pt-BR" sz="1800"/>
            </a:br>
            <a:r>
              <a:rPr lang="pt-BR" sz="1800"/>
              <a:t>1) Prazo das resposta</a:t>
            </a:r>
          </a:p>
          <a:p>
            <a:pPr>
              <a:spcBef>
                <a:spcPct val="50000"/>
              </a:spcBef>
            </a:pPr>
            <a:r>
              <a:rPr lang="pt-BR" sz="1800"/>
              <a:t>2) Conteúdo – conhecimento do assunto  e completeza da resposta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193381"/>
            <a:ext cx="1317003" cy="1592545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21DC62-94A0-4B06-8345-BFF53332EC82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AC23-3827-4801-B828-DF13E09CE2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2987824" y="214313"/>
            <a:ext cx="3816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/>
              <a:t>Quanto ao cumprimento do prazo</a:t>
            </a:r>
          </a:p>
        </p:txBody>
      </p:sp>
      <p:pic>
        <p:nvPicPr>
          <p:cNvPr id="24578" name="Picture 2" descr="Observatório de Gestão da Informação"/>
          <p:cNvPicPr>
            <a:picLocks noChangeAspect="1" noChangeArrowheads="1"/>
          </p:cNvPicPr>
          <p:nvPr/>
        </p:nvPicPr>
        <p:blipFill>
          <a:blip r:embed="rId3"/>
          <a:srcRect r="72221"/>
          <a:stretch>
            <a:fillRect/>
          </a:stretch>
        </p:blipFill>
        <p:spPr bwMode="auto">
          <a:xfrm>
            <a:off x="250825" y="214313"/>
            <a:ext cx="1249341" cy="127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2320925"/>
            <a:ext cx="52451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285728"/>
            <a:ext cx="1080692" cy="1306793"/>
          </a:xfrm>
          <a:prstGeom prst="rect">
            <a:avLst/>
          </a:prstGeom>
        </p:spPr>
      </p:pic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3FEBC73-15AF-4756-83DA-8158AF5947C4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B170B-7C49-43FA-A339-C187A2C899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193382"/>
            <a:ext cx="1021614" cy="123535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564904"/>
            <a:ext cx="56067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Observatório de Gestão da Informação"/>
          <p:cNvPicPr>
            <a:picLocks noChangeAspect="1" noChangeArrowheads="1"/>
          </p:cNvPicPr>
          <p:nvPr/>
        </p:nvPicPr>
        <p:blipFill>
          <a:blip r:embed="rId4"/>
          <a:srcRect r="72221"/>
          <a:stretch>
            <a:fillRect/>
          </a:stretch>
        </p:blipFill>
        <p:spPr bwMode="auto">
          <a:xfrm>
            <a:off x="250825" y="214313"/>
            <a:ext cx="1193664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1907704" y="193381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Quanto ao cumprimento do prazo</a:t>
            </a:r>
          </a:p>
          <a:p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0A7B07D-710F-4B4F-8E6F-97A1A32910F4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B4B52-1BC6-4209-9765-4A3F7B1216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Jornada da Iniciação Científica 2013 CCJE/UFRJ - Bolsista Vinicius Ferreira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2147</TotalTime>
  <Words>2416</Words>
  <Application>Microsoft Office PowerPoint</Application>
  <PresentationFormat>Apresentação na tela (4:3)</PresentationFormat>
  <Paragraphs>325</Paragraphs>
  <Slides>28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Composto</vt:lpstr>
      <vt:lpstr>Microsoft Excel Worksheet</vt:lpstr>
      <vt:lpstr>Planilha</vt:lpstr>
      <vt:lpstr>Lei de Acesso a Informação: desafios de regulamentação e aplicação nas Unidades da Federação</vt:lpstr>
      <vt:lpstr>Apresentação do PowerPoint</vt:lpstr>
      <vt:lpstr>Introdução</vt:lpstr>
      <vt:lpstr>Apresentação do PowerPoint</vt:lpstr>
      <vt:lpstr>Apresentação do PowerPoint</vt:lpstr>
      <vt:lpstr>Metodologia</vt:lpstr>
      <vt:lpstr>Resultados</vt:lpstr>
      <vt:lpstr>Apresentação do PowerPoint</vt:lpstr>
      <vt:lpstr>Apresentação do PowerPoint</vt:lpstr>
      <vt:lpstr>Não cumpriram o prazo da LAI</vt:lpstr>
      <vt:lpstr>Apresentação do PowerPoint</vt:lpstr>
      <vt:lpstr>Apresentação do PowerPoint</vt:lpstr>
      <vt:lpstr>Respostas completas conhecimento do assunto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Conclusões</vt:lpstr>
      <vt:lpstr>Bibliografia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 de Acesso a Informação: desafios de regulamentação e aplicação nas Unidades da Federação</dc:title>
  <dc:creator>BRAVO 349</dc:creator>
  <cp:lastModifiedBy>vinicius</cp:lastModifiedBy>
  <cp:revision>178</cp:revision>
  <dcterms:created xsi:type="dcterms:W3CDTF">2013-09-25T16:02:52Z</dcterms:created>
  <dcterms:modified xsi:type="dcterms:W3CDTF">2013-11-05T16:10:44Z</dcterms:modified>
</cp:coreProperties>
</file>